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75" r:id="rId5"/>
    <p:sldId id="277" r:id="rId6"/>
    <p:sldId id="276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3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3/12/2018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dnav/pet/hist/LeafHandler.ashx?n=PET&amp;s=K2DVFMSNC1&amp;f=A" TargetMode="External"/><Relationship Id="rId2" Type="http://schemas.openxmlformats.org/officeDocument/2006/relationships/hyperlink" Target="http://www.eia.gov/dnav/pet/hist/LeafHandler.ashx?n=PET&amp;s=K2DVCNSNC1&amp;f=A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w.bollman@ncdenr.gov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6800" y="3848162"/>
            <a:ext cx="5017926" cy="713497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69" y="3540772"/>
            <a:ext cx="3366857" cy="614779"/>
          </a:xfrm>
        </p:spPr>
        <p:txBody>
          <a:bodyPr/>
          <a:lstStyle/>
          <a:p>
            <a:r>
              <a:rPr lang="en-US" dirty="0"/>
              <a:t>March 22, 2018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85146" y="2368572"/>
            <a:ext cx="6082017" cy="1172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/>
              <a:t>Emissions Projection Methods for Agriculture and Construction Diesel Nonroad Mobile Emissions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NONROAD Model Growth Factor Refinements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509" y="1346306"/>
            <a:ext cx="8086982" cy="4090667"/>
          </a:xfrm>
        </p:spPr>
        <p:txBody>
          <a:bodyPr>
            <a:normAutofit/>
          </a:bodyPr>
          <a:lstStyle/>
          <a:p>
            <a:r>
              <a:rPr lang="en-US" dirty="0"/>
              <a:t>Default NONROAD Model Growth Data</a:t>
            </a:r>
          </a:p>
          <a:p>
            <a:pPr lvl="1"/>
            <a:r>
              <a:rPr lang="en-US" dirty="0"/>
              <a:t>Growth Indices (1996 = 1000) by FIPS, Indicator Code (sector/fuel type), and Year</a:t>
            </a:r>
          </a:p>
          <a:p>
            <a:pPr lvl="1"/>
            <a:r>
              <a:rPr lang="en-US" dirty="0"/>
              <a:t>Model Values Generally Reflect Growth Rates Calculated from Estimated National Engine Populations by Sector/Fuel Type in 1989 and 1996</a:t>
            </a:r>
          </a:p>
          <a:p>
            <a:pPr lvl="1"/>
            <a:r>
              <a:rPr lang="en-US" dirty="0"/>
              <a:t>Limitations</a:t>
            </a:r>
          </a:p>
          <a:p>
            <a:pPr lvl="2"/>
            <a:r>
              <a:rPr lang="en-US" dirty="0"/>
              <a:t>Growth rates from early 1990s continue for all post-1996 years</a:t>
            </a:r>
          </a:p>
          <a:p>
            <a:pPr lvl="2"/>
            <a:r>
              <a:rPr lang="en-US" dirty="0"/>
              <a:t>National growth rates apply to all geographic areas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North Carolina Division of Air Quality (NC DAQ) Prioritization</a:t>
            </a:r>
          </a:p>
          <a:p>
            <a:pPr lvl="1"/>
            <a:r>
              <a:rPr lang="en-US" dirty="0"/>
              <a:t>Construction and Agriculture Sector Diesel Equipment</a:t>
            </a:r>
          </a:p>
          <a:p>
            <a:pPr lvl="2"/>
            <a:r>
              <a:rPr lang="en-US" dirty="0"/>
              <a:t>Greater than half of total NONROAD Model 2011 NOx emissions in NC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8942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4546" y="78368"/>
            <a:ext cx="5529263" cy="557215"/>
          </a:xfrm>
        </p:spPr>
        <p:txBody>
          <a:bodyPr>
            <a:normAutofit fontScale="90000"/>
          </a:bodyPr>
          <a:lstStyle/>
          <a:p>
            <a:r>
              <a:rPr lang="en-US" dirty="0"/>
              <a:t>NONROAD Model Growth Factor Refinements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8564" y="1211288"/>
            <a:ext cx="7986432" cy="4651297"/>
          </a:xfrm>
        </p:spPr>
        <p:txBody>
          <a:bodyPr>
            <a:normAutofit/>
          </a:bodyPr>
          <a:lstStyle/>
          <a:p>
            <a:r>
              <a:rPr lang="en-US" dirty="0"/>
              <a:t>NONROAD Default Growth Indices</a:t>
            </a:r>
          </a:p>
          <a:p>
            <a:pPr lvl="1"/>
            <a:r>
              <a:rPr lang="en-US" dirty="0"/>
              <a:t>Model Interpolates Values for Missing Years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68312"/>
              </p:ext>
            </p:extLst>
          </p:nvPr>
        </p:nvGraphicFramePr>
        <p:xfrm>
          <a:off x="2350164" y="2069914"/>
          <a:ext cx="4363673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Construction</a:t>
                      </a:r>
                      <a:r>
                        <a:rPr lang="en-US" b="1" baseline="0" dirty="0"/>
                        <a:t> Sector Diesel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Agriculture</a:t>
                      </a:r>
                      <a:r>
                        <a:rPr lang="en-US" b="1" baseline="0" dirty="0"/>
                        <a:t> Sector Diesel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57718" y="2070847"/>
          <a:ext cx="4356847" cy="3460377"/>
        </p:xfrm>
        <a:graphic>
          <a:graphicData uri="http://schemas.openxmlformats.org/drawingml/2006/table">
            <a:tbl>
              <a:tblPr/>
              <a:tblGrid>
                <a:gridCol w="4356847">
                  <a:extLst>
                    <a:ext uri="{9D8B030D-6E8A-4147-A177-3AD203B41FA5}">
                      <a16:colId xmlns:a16="http://schemas.microsoft.com/office/drawing/2014/main" val="3592042853"/>
                    </a:ext>
                  </a:extLst>
                </a:gridCol>
              </a:tblGrid>
              <a:tr h="34603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mpd="sng">
                      <a:solidFill>
                        <a:schemeClr val="tx1"/>
                      </a:solidFill>
                      <a:prstDash val="solid"/>
                    </a:lnL>
                    <a:lnR w="6350" cmpd="sng">
                      <a:solidFill>
                        <a:schemeClr val="tx1"/>
                      </a:solidFill>
                      <a:prstDash val="solid"/>
                    </a:lnR>
                    <a:lnT w="6350" cmpd="sng">
                      <a:solidFill>
                        <a:schemeClr val="tx1"/>
                      </a:solidFill>
                      <a:prstDash val="solid"/>
                    </a:lnT>
                    <a:lnB w="63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512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49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6915" y="61892"/>
            <a:ext cx="5596879" cy="557215"/>
          </a:xfrm>
        </p:spPr>
        <p:txBody>
          <a:bodyPr>
            <a:normAutofit fontScale="90000"/>
          </a:bodyPr>
          <a:lstStyle/>
          <a:p>
            <a:r>
              <a:rPr lang="en-US" dirty="0"/>
              <a:t>NONROAD Model Growth Factor Refinements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9684" y="1107230"/>
            <a:ext cx="7886700" cy="4755355"/>
          </a:xfrm>
        </p:spPr>
        <p:txBody>
          <a:bodyPr>
            <a:normAutofit/>
          </a:bodyPr>
          <a:lstStyle/>
          <a:p>
            <a:r>
              <a:rPr lang="en-US" dirty="0"/>
              <a:t>U.S. Energy Information Administration (EIA) No. 2 Diesel Sales/Deliveries for North Carolina (1000 gallons)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050" baseline="30000" dirty="0"/>
              <a:t>	1</a:t>
            </a:r>
            <a:r>
              <a:rPr lang="en-US" sz="1050" dirty="0"/>
              <a:t> U.S. EIA, “North Carolina No 2 Diesel Off-Highway Construction,” accessed from 	</a:t>
            </a:r>
            <a:r>
              <a:rPr lang="en-US" sz="1050" dirty="0">
                <a:hlinkClick r:id="rId2"/>
              </a:rPr>
              <a:t>http://www.eia.gov/dnav/pet/hist/LeafHandler.ashx?n=PET&amp;s=K2DVCNSNC1&amp;f=A</a:t>
            </a:r>
            <a:endParaRPr lang="en-US" sz="1050" dirty="0"/>
          </a:p>
          <a:p>
            <a:pPr marL="0" indent="0">
              <a:buNone/>
            </a:pPr>
            <a:r>
              <a:rPr lang="en-US" sz="1050" baseline="30000" dirty="0"/>
              <a:t>	2</a:t>
            </a:r>
            <a:r>
              <a:rPr lang="en-US" sz="1050" dirty="0"/>
              <a:t> U.S. EIA, “North Carolina No 2 Diesel Sales/Deliveries to Farm Consumers,” accessed from 	</a:t>
            </a:r>
            <a:r>
              <a:rPr lang="en-US" sz="1050" dirty="0">
                <a:hlinkClick r:id="rId3"/>
              </a:rPr>
              <a:t>http://www.eia.gov/dnav/pet/hist/LeafHandler.ashx?n=PET&amp;s=K2DVFMSNC1&amp;f=A</a:t>
            </a:r>
            <a:endParaRPr lang="en-US" sz="105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374287"/>
              </p:ext>
            </p:extLst>
          </p:nvPr>
        </p:nvGraphicFramePr>
        <p:xfrm>
          <a:off x="2270136" y="2009756"/>
          <a:ext cx="3957676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Off-Highway</a:t>
                      </a:r>
                      <a:r>
                        <a:rPr lang="en-US" b="1" baseline="0" dirty="0"/>
                        <a:t> Construction</a:t>
                      </a:r>
                      <a:r>
                        <a:rPr lang="en-US" b="1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Farm Consumers</a:t>
                      </a:r>
                      <a:r>
                        <a:rPr lang="en-US" b="1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56,304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30,029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36,850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39,846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29,776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43,175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38,594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41,130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44,834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254199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68071" y="2026024"/>
          <a:ext cx="3962400" cy="2339788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1998094686"/>
                    </a:ext>
                  </a:extLst>
                </a:gridCol>
              </a:tblGrid>
              <a:tr h="23397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mpd="sng">
                      <a:solidFill>
                        <a:schemeClr val="tx1"/>
                      </a:solidFill>
                      <a:prstDash val="solid"/>
                    </a:lnL>
                    <a:lnR w="6350" cmpd="sng">
                      <a:solidFill>
                        <a:schemeClr val="tx1"/>
                      </a:solidFill>
                      <a:prstDash val="solid"/>
                    </a:lnR>
                    <a:lnT w="6350" cmpd="sng">
                      <a:solidFill>
                        <a:schemeClr val="tx1"/>
                      </a:solidFill>
                      <a:prstDash val="solid"/>
                    </a:lnT>
                    <a:lnB w="63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775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37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8618" y="37993"/>
            <a:ext cx="5605277" cy="557215"/>
          </a:xfrm>
        </p:spPr>
        <p:txBody>
          <a:bodyPr>
            <a:normAutofit fontScale="90000"/>
          </a:bodyPr>
          <a:lstStyle/>
          <a:p>
            <a:r>
              <a:rPr lang="en-US" dirty="0"/>
              <a:t>NONROAD Model Growth Factor Refinements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idx="1"/>
          </p:nvPr>
        </p:nvSpPr>
        <p:spPr>
          <a:xfrm>
            <a:off x="619684" y="1012885"/>
            <a:ext cx="7886700" cy="5071148"/>
          </a:xfrm>
        </p:spPr>
        <p:txBody>
          <a:bodyPr>
            <a:normAutofit/>
          </a:bodyPr>
          <a:lstStyle/>
          <a:p>
            <a:r>
              <a:rPr lang="en-US" dirty="0"/>
              <a:t>Replace National Default Growth Rates</a:t>
            </a:r>
          </a:p>
          <a:p>
            <a:pPr lvl="1"/>
            <a:r>
              <a:rPr lang="en-US" dirty="0"/>
              <a:t>Incorporate NC-specific records (apply default NONROAD growth rates for post-2015 years)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050" baseline="30000" dirty="0"/>
              <a:t>	</a:t>
            </a:r>
          </a:p>
          <a:p>
            <a:pPr marL="0" indent="0">
              <a:buNone/>
            </a:pPr>
            <a:endParaRPr lang="en-US" sz="1050" baseline="30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98806"/>
              </p:ext>
            </p:extLst>
          </p:nvPr>
        </p:nvGraphicFramePr>
        <p:xfrm>
          <a:off x="1509871" y="1923318"/>
          <a:ext cx="6106326" cy="37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</a:t>
                      </a:r>
                    </a:p>
                  </a:txBody>
                  <a:tcPr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baseline="30000" dirty="0"/>
                        <a:t>Construction Sector Diesel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baseline="30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baseline="30000" dirty="0"/>
                        <a:t>Agriculture Sector Diesel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61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300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NONROAD Default</a:t>
                      </a:r>
                    </a:p>
                    <a:p>
                      <a:pPr algn="ctr"/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(FIPS 00000)</a:t>
                      </a:r>
                    </a:p>
                  </a:txBody>
                  <a:tcPr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North Carolina (FIPS 37000)</a:t>
                      </a:r>
                    </a:p>
                  </a:txBody>
                  <a:tcPr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NONROAD Default</a:t>
                      </a:r>
                    </a:p>
                    <a:p>
                      <a:pPr algn="ctr"/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(FIPS 00000)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North Carolina (FIPS 37000)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708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767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876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6071" y="1927412"/>
          <a:ext cx="6104964" cy="3783106"/>
        </p:xfrm>
        <a:graphic>
          <a:graphicData uri="http://schemas.openxmlformats.org/drawingml/2006/table">
            <a:tbl>
              <a:tblPr/>
              <a:tblGrid>
                <a:gridCol w="6104964">
                  <a:extLst>
                    <a:ext uri="{9D8B030D-6E8A-4147-A177-3AD203B41FA5}">
                      <a16:colId xmlns:a16="http://schemas.microsoft.com/office/drawing/2014/main" val="1879987507"/>
                    </a:ext>
                  </a:extLst>
                </a:gridCol>
              </a:tblGrid>
              <a:tr h="3783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mpd="sng">
                      <a:solidFill>
                        <a:schemeClr val="tx1"/>
                      </a:solidFill>
                      <a:prstDash val="solid"/>
                    </a:lnL>
                    <a:lnR w="6350" cmpd="sng">
                      <a:solidFill>
                        <a:schemeClr val="tx1"/>
                      </a:solidFill>
                      <a:prstDash val="solid"/>
                    </a:lnR>
                    <a:lnT w="6350" cmpd="sng">
                      <a:solidFill>
                        <a:schemeClr val="tx1"/>
                      </a:solidFill>
                      <a:prstDash val="solid"/>
                    </a:lnT>
                    <a:lnB w="63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00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68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2078" y="100456"/>
            <a:ext cx="5728684" cy="557215"/>
          </a:xfrm>
        </p:spPr>
        <p:txBody>
          <a:bodyPr>
            <a:normAutofit fontScale="90000"/>
          </a:bodyPr>
          <a:lstStyle/>
          <a:p>
            <a:r>
              <a:rPr lang="en-US" dirty="0"/>
              <a:t>NONROAD Model Growth Factor Refinements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6497" y="1246300"/>
            <a:ext cx="8776447" cy="4316299"/>
          </a:xfrm>
        </p:spPr>
        <p:txBody>
          <a:bodyPr/>
          <a:lstStyle/>
          <a:p>
            <a:r>
              <a:rPr lang="en-US" dirty="0"/>
              <a:t>Growth Rate Comparisons</a:t>
            </a:r>
          </a:p>
          <a:p>
            <a:pPr lvl="1"/>
            <a:r>
              <a:rPr lang="en-US" dirty="0"/>
              <a:t>NONROAD National Defaults versus EIA Fuel Sales-Based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Incorporated into Version 2 of the 2014 NEI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58703"/>
              </p:ext>
            </p:extLst>
          </p:nvPr>
        </p:nvGraphicFramePr>
        <p:xfrm>
          <a:off x="1384322" y="2123891"/>
          <a:ext cx="59140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535">
                  <a:extLst>
                    <a:ext uri="{9D8B030D-6E8A-4147-A177-3AD203B41FA5}">
                      <a16:colId xmlns:a16="http://schemas.microsoft.com/office/drawing/2014/main" val="940878949"/>
                    </a:ext>
                  </a:extLst>
                </a:gridCol>
                <a:gridCol w="1188014">
                  <a:extLst>
                    <a:ext uri="{9D8B030D-6E8A-4147-A177-3AD203B41FA5}">
                      <a16:colId xmlns:a16="http://schemas.microsoft.com/office/drawing/2014/main" val="429456587"/>
                    </a:ext>
                  </a:extLst>
                </a:gridCol>
                <a:gridCol w="128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Years</a:t>
                      </a:r>
                    </a:p>
                  </a:txBody>
                  <a:tcPr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Agriculture Sector Diesel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Construction Sector</a:t>
                      </a:r>
                      <a:r>
                        <a:rPr lang="en-US" baseline="0" dirty="0"/>
                        <a:t> Diesel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Default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NC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DAQ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Default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NC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DAQ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1996-2015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+56%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+49%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+61%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-27%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1996-2025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+85%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+77%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+93%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-12%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1996-2045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+142%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+157%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80565" y="2124635"/>
          <a:ext cx="5916706" cy="1855694"/>
        </p:xfrm>
        <a:graphic>
          <a:graphicData uri="http://schemas.openxmlformats.org/drawingml/2006/table">
            <a:tbl>
              <a:tblPr/>
              <a:tblGrid>
                <a:gridCol w="5916706">
                  <a:extLst>
                    <a:ext uri="{9D8B030D-6E8A-4147-A177-3AD203B41FA5}">
                      <a16:colId xmlns:a16="http://schemas.microsoft.com/office/drawing/2014/main" val="798863713"/>
                    </a:ext>
                  </a:extLst>
                </a:gridCol>
              </a:tblGrid>
              <a:tr h="18556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mpd="sng">
                      <a:solidFill>
                        <a:schemeClr val="tx1"/>
                      </a:solidFill>
                      <a:prstDash val="solid"/>
                    </a:lnL>
                    <a:lnR w="6350" cmpd="sng">
                      <a:solidFill>
                        <a:schemeClr val="tx1"/>
                      </a:solidFill>
                      <a:prstDash val="solid"/>
                    </a:lnR>
                    <a:lnT w="6350" cmpd="sng">
                      <a:solidFill>
                        <a:schemeClr val="tx1"/>
                      </a:solidFill>
                      <a:prstDash val="solid"/>
                    </a:lnT>
                    <a:lnB w="63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189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6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899" y="1"/>
            <a:ext cx="5578679" cy="830510"/>
          </a:xfrm>
        </p:spPr>
        <p:txBody>
          <a:bodyPr>
            <a:noAutofit/>
          </a:bodyPr>
          <a:lstStyle/>
          <a:p>
            <a:r>
              <a:rPr lang="en-US" sz="2000" dirty="0"/>
              <a:t>NONROAD Model Growth Factor Refinements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5500" y="1524051"/>
            <a:ext cx="7886700" cy="3927625"/>
          </a:xfrm>
        </p:spPr>
        <p:txBody>
          <a:bodyPr/>
          <a:lstStyle/>
          <a:p>
            <a:r>
              <a:rPr lang="en-US" dirty="0"/>
              <a:t>Contact Info:</a:t>
            </a:r>
          </a:p>
          <a:p>
            <a:pPr lvl="1"/>
            <a:r>
              <a:rPr lang="en-US" dirty="0"/>
              <a:t>Andy Bollman, NC Division of Air Quality</a:t>
            </a:r>
          </a:p>
          <a:p>
            <a:pPr lvl="1"/>
            <a:r>
              <a:rPr lang="en-US" dirty="0">
                <a:hlinkClick r:id="rId2"/>
              </a:rPr>
              <a:t>andrew.bollman@ncdenr.gov</a:t>
            </a:r>
            <a:endParaRPr lang="en-US" dirty="0"/>
          </a:p>
          <a:p>
            <a:pPr lvl="1"/>
            <a:r>
              <a:rPr lang="en-US" dirty="0"/>
              <a:t>919-707-8499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5533306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7533</TotalTime>
  <Words>448</Words>
  <Application>Microsoft Office PowerPoint</Application>
  <PresentationFormat>On-screen Show (4:3)</PresentationFormat>
  <Paragraphs>178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2_Office Theme</vt:lpstr>
      <vt:lpstr>Department of Environmental Quality</vt:lpstr>
      <vt:lpstr>NONROAD Model Growth Factor Refinements</vt:lpstr>
      <vt:lpstr>NONROAD Model Growth Factor Refinements</vt:lpstr>
      <vt:lpstr>NONROAD Model Growth Factor Refinements</vt:lpstr>
      <vt:lpstr>NONROAD Model Growth Factor Refinements</vt:lpstr>
      <vt:lpstr>NONROAD Model Growth Factor Refinements</vt:lpstr>
      <vt:lpstr>NONROAD Model Growth Factor Refinements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Bollman, Andrew D</cp:lastModifiedBy>
  <cp:revision>117</cp:revision>
  <dcterms:created xsi:type="dcterms:W3CDTF">2015-07-07T20:02:11Z</dcterms:created>
  <dcterms:modified xsi:type="dcterms:W3CDTF">2018-03-12T13:22:11Z</dcterms:modified>
</cp:coreProperties>
</file>